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Gill Sans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jH5EQo6VEKA9nbeWS7DDY3ajx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GillSans-bold.fntdata"/><Relationship Id="rId10" Type="http://schemas.openxmlformats.org/officeDocument/2006/relationships/slide" Target="slides/slide6.xml"/><Relationship Id="rId32" Type="http://schemas.openxmlformats.org/officeDocument/2006/relationships/font" Target="fonts/GillSans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874167b9a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b874167b9a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874167b9a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b874167b9a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g3b874167b9a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874167b9a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b874167b9a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874167b9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b874167b9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874167b9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b874167b9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874167b9a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b874167b9a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874167b9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b874167b9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874167b9a_0_6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b874167b9a_0_6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874167b9a_0_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b874167b9a_0_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874167b9a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b874167b9a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" name="Google Shape;83;g3b874167b9a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874167b9a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b874167b9a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874167b9a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b874167b9a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8d9e8014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b8d9e8014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874167b9a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b874167b9a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g3b874167b9a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874167b9a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b874167b9a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g3b874167b9a_0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874167b9a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b874167b9a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g3b874167b9a_0_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874167b9a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b874167b9a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" name="Google Shape;125;g3b874167b9a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874167b9a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b874167b9a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g3b874167b9a_0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874167b9a_0_6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b874167b9a_0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g3b874167b9a_0_6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jpg"/><Relationship Id="rId7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jpg"/><Relationship Id="rId7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/>
          <p:nvPr>
            <p:ph type="ctrTitle"/>
          </p:nvPr>
        </p:nvSpPr>
        <p:spPr>
          <a:xfrm>
            <a:off x="407773" y="506898"/>
            <a:ext cx="11504141" cy="13914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alibri"/>
              <a:buNone/>
              <a:defRPr sz="4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1"/>
          <p:cNvSpPr txBox="1"/>
          <p:nvPr>
            <p:ph idx="1" type="subTitle"/>
          </p:nvPr>
        </p:nvSpPr>
        <p:spPr>
          <a:xfrm>
            <a:off x="407773" y="2113049"/>
            <a:ext cx="10260227" cy="809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5" name="Google Shape;15;p31"/>
          <p:cNvCxnSpPr/>
          <p:nvPr/>
        </p:nvCxnSpPr>
        <p:spPr>
          <a:xfrm>
            <a:off x="407773" y="3089189"/>
            <a:ext cx="11504141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blue x and black text&#10;&#10;Description automatically generated" id="16" name="Google Shape;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7564" y="6075849"/>
            <a:ext cx="1307227" cy="717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17" name="Google Shape;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5676" y="6062830"/>
            <a:ext cx="2255422" cy="717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rrow on a black background&#10;&#10;Description automatically generated" id="18" name="Google Shape;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4162" y="5919724"/>
            <a:ext cx="2348233" cy="101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1983" y="6062830"/>
            <a:ext cx="1469666" cy="73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nd black logo&#10;&#10;Description automatically generated" id="20" name="Google Shape;2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506" y="6062830"/>
            <a:ext cx="2348233" cy="73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9146" y="1068859"/>
            <a:ext cx="6293708" cy="472028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x and black text&#10;&#10;Description automatically generated" id="58" name="Google Shape;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489" y="5801667"/>
            <a:ext cx="1600926" cy="96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59" name="Google Shape;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73" y="5879187"/>
            <a:ext cx="2971801" cy="808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rrow on a black background&#10;&#10;Description automatically generated" id="60" name="Google Shape;6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0" y="5665501"/>
            <a:ext cx="2807989" cy="123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265" y="5825357"/>
            <a:ext cx="1485383" cy="891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nd black logo&#10;&#10;Description automatically generated" id="62" name="Google Shape;62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1415" y="5862439"/>
            <a:ext cx="3069372" cy="81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874167b9a_0_150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192710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b874167b9a_0_150"/>
          <p:cNvSpPr txBox="1"/>
          <p:nvPr>
            <p:ph idx="1" type="body"/>
          </p:nvPr>
        </p:nvSpPr>
        <p:spPr>
          <a:xfrm>
            <a:off x="124178" y="1046164"/>
            <a:ext cx="118584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g3b874167b9a_0_15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b874167b9a_0_150"/>
          <p:cNvSpPr txBox="1"/>
          <p:nvPr/>
        </p:nvSpPr>
        <p:spPr>
          <a:xfrm>
            <a:off x="11803988" y="6589337"/>
            <a:ext cx="38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1170994" y="6591424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272375" y="1447974"/>
            <a:ext cx="11405456" cy="49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3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2"/>
          <p:cNvSpPr txBox="1"/>
          <p:nvPr/>
        </p:nvSpPr>
        <p:spPr>
          <a:xfrm>
            <a:off x="282099" y="6482484"/>
            <a:ext cx="61381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for Data Science: Mobility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1"/>
          <p:cNvSpPr txBox="1"/>
          <p:nvPr>
            <p:ph type="title"/>
          </p:nvPr>
        </p:nvSpPr>
        <p:spPr>
          <a:xfrm>
            <a:off x="0" y="-11114"/>
            <a:ext cx="12192000" cy="1057277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94268" y="1206631"/>
            <a:ext cx="11888183" cy="5411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32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8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4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0" y="1"/>
            <a:ext cx="12192000" cy="10462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9146" y="1150921"/>
            <a:ext cx="6293708" cy="4720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x and black text&#10;&#10;Description automatically generated" id="33" name="Google Shape;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489" y="5801667"/>
            <a:ext cx="1600926" cy="96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34" name="Google Shape;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73" y="5879187"/>
            <a:ext cx="2971801" cy="808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rrow on a black background&#10;&#10;Description automatically generated" id="35" name="Google Shape;3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0" y="5665501"/>
            <a:ext cx="2807989" cy="123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265" y="5825357"/>
            <a:ext cx="1485383" cy="891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and black logo&#10;&#10;Description automatically generated" id="37" name="Google Shape;3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1415" y="5862439"/>
            <a:ext cx="3069372" cy="81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407773" y="1709739"/>
            <a:ext cx="11504141" cy="1112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1" name="Google Shape;41;p35"/>
          <p:cNvCxnSpPr/>
          <p:nvPr/>
        </p:nvCxnSpPr>
        <p:spPr>
          <a:xfrm>
            <a:off x="407773" y="3089189"/>
            <a:ext cx="11504141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/>
          <p:nvPr>
            <p:ph type="title"/>
          </p:nvPr>
        </p:nvSpPr>
        <p:spPr>
          <a:xfrm>
            <a:off x="0" y="-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" type="body"/>
          </p:nvPr>
        </p:nvSpPr>
        <p:spPr>
          <a:xfrm>
            <a:off x="469557" y="1383958"/>
            <a:ext cx="5550243" cy="5053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2" type="body"/>
          </p:nvPr>
        </p:nvSpPr>
        <p:spPr>
          <a:xfrm>
            <a:off x="6172199" y="1383958"/>
            <a:ext cx="5550243" cy="50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/>
          <p:nvPr>
            <p:ph type="title"/>
          </p:nvPr>
        </p:nvSpPr>
        <p:spPr>
          <a:xfrm>
            <a:off x="0" y="5556"/>
            <a:ext cx="12192000" cy="982986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455612" y="1334852"/>
            <a:ext cx="55403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1"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7"/>
          <p:cNvSpPr txBox="1"/>
          <p:nvPr>
            <p:ph idx="2" type="body"/>
          </p:nvPr>
        </p:nvSpPr>
        <p:spPr>
          <a:xfrm>
            <a:off x="457200" y="2372497"/>
            <a:ext cx="5540375" cy="3817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3" type="body"/>
          </p:nvPr>
        </p:nvSpPr>
        <p:spPr>
          <a:xfrm>
            <a:off x="6170612" y="1334852"/>
            <a:ext cx="554037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1"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7"/>
          <p:cNvSpPr txBox="1"/>
          <p:nvPr>
            <p:ph idx="4" type="body"/>
          </p:nvPr>
        </p:nvSpPr>
        <p:spPr>
          <a:xfrm>
            <a:off x="6172200" y="2372497"/>
            <a:ext cx="5540374" cy="3817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0" y="1"/>
            <a:ext cx="12192000" cy="10462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0" y="1"/>
            <a:ext cx="12192000" cy="1046232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543697" y="1334530"/>
            <a:ext cx="11219935" cy="516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iag-ull/rim-one-d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407773" y="1233286"/>
            <a:ext cx="9153002" cy="11847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alibri"/>
              <a:buNone/>
            </a:pPr>
            <a:r>
              <a:rPr lang="de-DE">
                <a:solidFill>
                  <a:srgbClr val="2F5496"/>
                </a:solidFill>
              </a:rPr>
              <a:t>BIP Machine Learning for Data Science</a:t>
            </a:r>
            <a:endParaRPr>
              <a:solidFill>
                <a:srgbClr val="2F5496"/>
              </a:solidFill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407775" y="5351060"/>
            <a:ext cx="110790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864" y="98231"/>
            <a:ext cx="2856271" cy="5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49" y="98231"/>
            <a:ext cx="3583858" cy="721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El contenido generado por IA puede ser incorrecto." id="77" name="Google Shape;7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1047" y="2931501"/>
            <a:ext cx="7280953" cy="2873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"/>
          <p:cNvCxnSpPr/>
          <p:nvPr/>
        </p:nvCxnSpPr>
        <p:spPr>
          <a:xfrm>
            <a:off x="407773" y="3089189"/>
            <a:ext cx="5688227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" name="Google Shape;79;p1"/>
          <p:cNvSpPr txBox="1"/>
          <p:nvPr/>
        </p:nvSpPr>
        <p:spPr>
          <a:xfrm>
            <a:off x="407773" y="2485219"/>
            <a:ext cx="6355908" cy="9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b="0" i="0" lang="de-DE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Mobility Week: 19/01/2026 – 23/01/2026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The "Black Box" Problem</a:t>
            </a:r>
            <a:endParaRPr/>
          </a:p>
        </p:txBody>
      </p:sp>
      <p:sp>
        <p:nvSpPr>
          <p:cNvPr id="159" name="Google Shape;159;p49"/>
          <p:cNvSpPr txBox="1"/>
          <p:nvPr>
            <p:ph idx="12" type="sldNum"/>
          </p:nvPr>
        </p:nvSpPr>
        <p:spPr>
          <a:xfrm>
            <a:off x="11170994" y="6591424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49"/>
          <p:cNvSpPr txBox="1"/>
          <p:nvPr>
            <p:ph idx="1" type="body"/>
          </p:nvPr>
        </p:nvSpPr>
        <p:spPr>
          <a:xfrm>
            <a:off x="272375" y="1044000"/>
            <a:ext cx="76158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3300"/>
              <a:t>Why Interpretability Matters in Healthcare</a:t>
            </a:r>
            <a:endParaRPr sz="29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b="1" lang="de-DE" sz="2500"/>
              <a:t>The Problem: </a:t>
            </a:r>
            <a:r>
              <a:rPr lang="de-DE" sz="2500"/>
              <a:t>CNNs are highly accurate but act as "black boxes," making it hard to explain why a glaucoma prediction was made.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b="1" lang="de-DE" sz="2500"/>
              <a:t>The Trust Gap: </a:t>
            </a:r>
            <a:r>
              <a:rPr lang="de-DE" sz="2500"/>
              <a:t>Clinical settings require transparency and the ability to identify key features for patient safety.</a:t>
            </a:r>
            <a:endParaRPr sz="25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b="1" lang="de-DE" sz="2500"/>
              <a:t>The Solution: </a:t>
            </a:r>
            <a:r>
              <a:rPr lang="de-DE" sz="2500"/>
              <a:t>Surrogate models act as proxies to mimic the CNN's behavior using interpretable rules.</a:t>
            </a:r>
            <a:endParaRPr sz="2500"/>
          </a:p>
        </p:txBody>
      </p:sp>
      <p:pic>
        <p:nvPicPr>
          <p:cNvPr id="161" name="Google Shape;1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850" y="1789275"/>
            <a:ext cx="3913349" cy="39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874167b9a_0_43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Task Overview &amp; Data Structure</a:t>
            </a:r>
            <a:endParaRPr/>
          </a:p>
        </p:txBody>
      </p:sp>
      <p:sp>
        <p:nvSpPr>
          <p:cNvPr id="167" name="Google Shape;167;g3b874167b9a_0_43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g3b874167b9a_0_43"/>
          <p:cNvSpPr txBox="1"/>
          <p:nvPr>
            <p:ph idx="1" type="body"/>
          </p:nvPr>
        </p:nvSpPr>
        <p:spPr>
          <a:xfrm>
            <a:off x="272375" y="1044002"/>
            <a:ext cx="114054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3600"/>
              <a:t>Predicting Probability, Not Class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Objective: </a:t>
            </a:r>
            <a:r>
              <a:rPr lang="de-DE" sz="2800"/>
              <a:t>Build a model that predicts the CNN's glaucoma_probability based on hand-crafted features.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Input Data: </a:t>
            </a:r>
            <a:r>
              <a:rPr lang="de-DE" sz="2800"/>
              <a:t>Morphological features like Cup-to-disc ratio (CDR), rim area, and blood vessel characteristics.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Target Data: </a:t>
            </a:r>
            <a:r>
              <a:rPr lang="de-DE" sz="2800"/>
              <a:t>The continuous probability scores (0.0 to 1.0) generated by your trained CNN.</a:t>
            </a:r>
            <a:endParaRPr sz="2800"/>
          </a:p>
        </p:txBody>
      </p:sp>
      <p:sp>
        <p:nvSpPr>
          <p:cNvPr id="169" name="Google Shape;169;g3b874167b9a_0_43"/>
          <p:cNvSpPr/>
          <p:nvPr/>
        </p:nvSpPr>
        <p:spPr>
          <a:xfrm>
            <a:off x="3300884" y="5862791"/>
            <a:ext cx="8286900" cy="630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b874167b9a_0_43"/>
          <p:cNvSpPr txBox="1"/>
          <p:nvPr/>
        </p:nvSpPr>
        <p:spPr>
          <a:xfrm>
            <a:off x="3300884" y="5862791"/>
            <a:ext cx="82869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Note: This is a Regression Task, not a classification task.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874167b9a_0_87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Explainability of AI decisions: Surrogate models</a:t>
            </a:r>
            <a:endParaRPr/>
          </a:p>
        </p:txBody>
      </p:sp>
      <p:pic>
        <p:nvPicPr>
          <p:cNvPr descr="Diagrama&#10;&#10;Descripción generada automáticamente" id="177" name="Google Shape;177;g3b874167b9a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158" y="1850500"/>
            <a:ext cx="9701583" cy="436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874167b9a_0_12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Why Use Surrogate Models?</a:t>
            </a:r>
            <a:endParaRPr/>
          </a:p>
        </p:txBody>
      </p:sp>
      <p:sp>
        <p:nvSpPr>
          <p:cNvPr id="183" name="Google Shape;183;g3b874167b9a_0_12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g3b874167b9a_0_12"/>
          <p:cNvSpPr txBox="1"/>
          <p:nvPr>
            <p:ph idx="1" type="body"/>
          </p:nvPr>
        </p:nvSpPr>
        <p:spPr>
          <a:xfrm>
            <a:off x="272375" y="1044002"/>
            <a:ext cx="114054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3600"/>
              <a:t>Benefits of Interpretability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Feature Importance:</a:t>
            </a:r>
            <a:r>
              <a:rPr lang="de-DE" sz="2800"/>
              <a:t> Discover which clinical measurements matter most to the CNN. 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Model Validation: </a:t>
            </a:r>
            <a:r>
              <a:rPr lang="de-DE" sz="2800"/>
              <a:t>Ensure the CNN isn't relying on "shortcuts" or biases.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Efficiency: </a:t>
            </a:r>
            <a:r>
              <a:rPr lang="de-DE" sz="2800"/>
              <a:t>Faster and requires fewer resources than deep learning models. 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Clinical Acceptance: </a:t>
            </a:r>
            <a:r>
              <a:rPr lang="de-DE" sz="2800"/>
              <a:t>Meets regulatory requirements for transparency. 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874167b9a_0_18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 Suggested Modeling Approaches</a:t>
            </a:r>
            <a:endParaRPr/>
          </a:p>
        </p:txBody>
      </p:sp>
      <p:sp>
        <p:nvSpPr>
          <p:cNvPr id="190" name="Google Shape;190;g3b874167b9a_0_18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g3b874167b9a_0_18"/>
          <p:cNvSpPr txBox="1"/>
          <p:nvPr>
            <p:ph idx="1" type="body"/>
          </p:nvPr>
        </p:nvSpPr>
        <p:spPr>
          <a:xfrm>
            <a:off x="272375" y="1044002"/>
            <a:ext cx="114054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3600"/>
              <a:t>Interpretable ML Techniques</a:t>
            </a:r>
            <a:endParaRPr b="1" sz="2800"/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b="1" lang="de-DE" sz="2700"/>
              <a:t>Decision Trees: </a:t>
            </a:r>
            <a:r>
              <a:rPr lang="de-DE" sz="2700"/>
              <a:t>Best for rule-based visualization; captures non-linear relationships.</a:t>
            </a:r>
            <a:endParaRPr sz="27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b="1" lang="de-DE" sz="2700"/>
              <a:t>Linear Regression: </a:t>
            </a:r>
            <a:r>
              <a:rPr lang="de-DE" sz="2700"/>
              <a:t>Maximum interpretability via feature weights; assumes linear patterns.</a:t>
            </a:r>
            <a:endParaRPr sz="27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b="1" lang="de-DE" sz="2700"/>
              <a:t>Random Forests: </a:t>
            </a:r>
            <a:r>
              <a:rPr lang="de-DE" sz="2700"/>
              <a:t>Higher performance and built-in importance, though slightly less visual.</a:t>
            </a:r>
            <a:endParaRPr sz="27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b="1" lang="de-DE" sz="2700"/>
              <a:t>Polynomial Regression: </a:t>
            </a:r>
            <a:r>
              <a:rPr lang="de-DE" sz="2700"/>
              <a:t>Captures more complexity than linear models while remaining manageable.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874167b9a_0_155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 Morphological features dataset</a:t>
            </a:r>
            <a:endParaRPr/>
          </a:p>
        </p:txBody>
      </p:sp>
      <p:sp>
        <p:nvSpPr>
          <p:cNvPr id="197" name="Google Shape;197;g3b874167b9a_0_155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g3b874167b9a_0_155"/>
          <p:cNvSpPr txBox="1"/>
          <p:nvPr>
            <p:ph idx="1" type="body"/>
          </p:nvPr>
        </p:nvSpPr>
        <p:spPr>
          <a:xfrm>
            <a:off x="272375" y="1044001"/>
            <a:ext cx="11405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800"/>
              <a:t>14 features related with the optic cup and disc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pic>
        <p:nvPicPr>
          <p:cNvPr id="199" name="Google Shape;199;g3b874167b9a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77" y="1685025"/>
            <a:ext cx="4243010" cy="191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b874167b9a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08" y="2623633"/>
            <a:ext cx="6521719" cy="364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874167b9a_0_163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 Morphological features dataset</a:t>
            </a:r>
            <a:endParaRPr/>
          </a:p>
        </p:txBody>
      </p:sp>
      <p:sp>
        <p:nvSpPr>
          <p:cNvPr id="206" name="Google Shape;206;g3b874167b9a_0_163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g3b874167b9a_0_163"/>
          <p:cNvSpPr txBox="1"/>
          <p:nvPr>
            <p:ph idx="1" type="body"/>
          </p:nvPr>
        </p:nvSpPr>
        <p:spPr>
          <a:xfrm>
            <a:off x="272375" y="1044001"/>
            <a:ext cx="11405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800"/>
              <a:t>11 features related with the vessels curvature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pic>
        <p:nvPicPr>
          <p:cNvPr id="208" name="Google Shape;208;g3b874167b9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0" y="1653500"/>
            <a:ext cx="2532136" cy="252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b874167b9a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21" y="1653500"/>
            <a:ext cx="2532136" cy="252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b874167b9a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942" y="1653500"/>
            <a:ext cx="2532136" cy="25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b874167b9a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8764" y="1653500"/>
            <a:ext cx="2532136" cy="25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b874167b9a_0_163"/>
          <p:cNvSpPr txBox="1"/>
          <p:nvPr/>
        </p:nvSpPr>
        <p:spPr>
          <a:xfrm>
            <a:off x="748700" y="4511944"/>
            <a:ext cx="10422300" cy="19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050" lIns="84100" spcFirstLastPara="1" rIns="84100" wrap="square" tIns="42050">
            <a:normAutofit fontScale="92500" lnSpcReduction="20000"/>
          </a:bodyPr>
          <a:lstStyle/>
          <a:p>
            <a:pPr indent="-361567" lvl="0" marL="42056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de-DE" sz="2575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Mean and maximum vessel curvature (radians)</a:t>
            </a:r>
            <a:endParaRPr sz="2575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955" lvl="1" marL="841126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○"/>
            </a:pPr>
            <a:r>
              <a:rPr lang="de-DE" sz="220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Global: in the whole image</a:t>
            </a:r>
            <a:endParaRPr sz="2207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955" lvl="1" marL="841126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○"/>
            </a:pPr>
            <a:r>
              <a:rPr lang="de-DE" sz="220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 each sector: Top Left (TL), Top Right (TR), Bottom Left (BL), Bottom Right (BR)</a:t>
            </a:r>
            <a:endParaRPr sz="2207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2056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75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567" lvl="0" marL="42056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de-DE" sz="2575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Horizontal distance between the image center and the centroid of the pixels of the vascular tree (pixels)</a:t>
            </a:r>
            <a:endParaRPr sz="2575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75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874167b9a_0_30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Measuring Success (Evaluation)</a:t>
            </a:r>
            <a:endParaRPr/>
          </a:p>
        </p:txBody>
      </p:sp>
      <p:sp>
        <p:nvSpPr>
          <p:cNvPr id="218" name="Google Shape;218;g3b874167b9a_0_30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g3b874167b9a_0_30"/>
          <p:cNvSpPr txBox="1"/>
          <p:nvPr>
            <p:ph idx="1" type="body"/>
          </p:nvPr>
        </p:nvSpPr>
        <p:spPr>
          <a:xfrm>
            <a:off x="272375" y="1044002"/>
            <a:ext cx="114054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3600"/>
              <a:t>Regression Metrics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MAE (Mean Absolute Error): </a:t>
            </a:r>
            <a:r>
              <a:rPr lang="de-DE" sz="2800"/>
              <a:t>Direct interpretation of the average error in probability (e.g., 0.05 = 5% off).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RMSE (Root Mean Squared Error): </a:t>
            </a:r>
            <a:r>
              <a:rPr lang="de-DE" sz="2800"/>
              <a:t>Penalizes larger errors more heavily; same units as predictions.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de-DE" sz="2800"/>
              <a:t>R² Score: </a:t>
            </a:r>
            <a:r>
              <a:rPr lang="de-DE" sz="2800"/>
              <a:t>Tells you how much of the CNN’s variance your surrogate model actually explains.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874167b9a_0_649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Shedding</a:t>
            </a:r>
            <a:r>
              <a:rPr lang="de-DE"/>
              <a:t> more light into the Black Box</a:t>
            </a:r>
            <a:endParaRPr/>
          </a:p>
        </p:txBody>
      </p:sp>
      <p:sp>
        <p:nvSpPr>
          <p:cNvPr id="225" name="Google Shape;225;g3b874167b9a_0_649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g3b874167b9a_0_649"/>
          <p:cNvSpPr txBox="1"/>
          <p:nvPr>
            <p:ph idx="1" type="body"/>
          </p:nvPr>
        </p:nvSpPr>
        <p:spPr>
          <a:xfrm>
            <a:off x="75300" y="3300425"/>
            <a:ext cx="114054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4400"/>
              <a:t>GradCAM Visualization for CNN Interpretability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874167b9a_0_655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The task</a:t>
            </a:r>
            <a:endParaRPr/>
          </a:p>
        </p:txBody>
      </p:sp>
      <p:sp>
        <p:nvSpPr>
          <p:cNvPr id="232" name="Google Shape;232;g3b874167b9a_0_655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b874167b9a_0_655"/>
          <p:cNvSpPr txBox="1"/>
          <p:nvPr>
            <p:ph idx="1" type="body"/>
          </p:nvPr>
        </p:nvSpPr>
        <p:spPr>
          <a:xfrm>
            <a:off x="272375" y="1447974"/>
            <a:ext cx="11405400" cy="4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800"/>
              <a:t>You can use your best model in the </a:t>
            </a:r>
            <a:r>
              <a:rPr lang="de-DE" sz="2800"/>
              <a:t>competition</a:t>
            </a:r>
            <a:r>
              <a:rPr lang="de-DE" sz="2800"/>
              <a:t> to create visualizations in the RIMONE-DL test, where for each test set image, you can show: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de-DE" sz="2800"/>
              <a:t>Original retinal image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 sz="2800"/>
              <a:t>GradCAM heatmap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 sz="2800"/>
              <a:t>Overlay of heatmap on original image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234" name="Google Shape;234;g3b874167b9a_0_655" title="gradcam_r2_Im27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288" y="3615425"/>
            <a:ext cx="8034176" cy="28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874167b9a_0_176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What is glaucoma?</a:t>
            </a:r>
            <a:endParaRPr/>
          </a:p>
        </p:txBody>
      </p:sp>
      <p:sp>
        <p:nvSpPr>
          <p:cNvPr id="86" name="Google Shape;86;g3b874167b9a_0_176"/>
          <p:cNvSpPr txBox="1"/>
          <p:nvPr>
            <p:ph idx="1" type="body"/>
          </p:nvPr>
        </p:nvSpPr>
        <p:spPr>
          <a:xfrm>
            <a:off x="569199" y="1285875"/>
            <a:ext cx="6604200" cy="50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Glaucoma is one of the leading causes of blindness worldwide.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It is known as the silent blindness because in many cases it presents almost no symptoms until the disease is already quite advanced.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It is very difficult to diagnose in its early stages due to the absence of clear biomarkers.</a:t>
            </a:r>
            <a:endParaRPr/>
          </a:p>
        </p:txBody>
      </p:sp>
      <p:pic>
        <p:nvPicPr>
          <p:cNvPr id="87" name="Google Shape;87;g3b874167b9a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230" y="1401989"/>
            <a:ext cx="4661704" cy="460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g3b874167b9a_0_176"/>
          <p:cNvCxnSpPr/>
          <p:nvPr/>
        </p:nvCxnSpPr>
        <p:spPr>
          <a:xfrm rot="10800000">
            <a:off x="11075111" y="4852943"/>
            <a:ext cx="373500" cy="396300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" name="Google Shape;89;g3b874167b9a_0_176"/>
          <p:cNvSpPr txBox="1"/>
          <p:nvPr/>
        </p:nvSpPr>
        <p:spPr>
          <a:xfrm>
            <a:off x="11145527" y="5156375"/>
            <a:ext cx="8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Disk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g3b874167b9a_0_176"/>
          <p:cNvCxnSpPr/>
          <p:nvPr/>
        </p:nvCxnSpPr>
        <p:spPr>
          <a:xfrm>
            <a:off x="9037111" y="3200923"/>
            <a:ext cx="1226700" cy="251400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" name="Google Shape;91;g3b874167b9a_0_176"/>
          <p:cNvSpPr txBox="1"/>
          <p:nvPr/>
        </p:nvSpPr>
        <p:spPr>
          <a:xfrm>
            <a:off x="8464956" y="2971796"/>
            <a:ext cx="6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Cup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g3b874167b9a_0_176"/>
          <p:cNvCxnSpPr/>
          <p:nvPr/>
        </p:nvCxnSpPr>
        <p:spPr>
          <a:xfrm flipH="1">
            <a:off x="10526446" y="2376108"/>
            <a:ext cx="727800" cy="556200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" name="Google Shape;93;g3b874167b9a_0_176"/>
          <p:cNvSpPr txBox="1"/>
          <p:nvPr/>
        </p:nvSpPr>
        <p:spPr>
          <a:xfrm>
            <a:off x="10292155" y="2064794"/>
            <a:ext cx="18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Neuroretinal rim</a:t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874167b9a_0_662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 Why is GradCAM Important?</a:t>
            </a:r>
            <a:endParaRPr/>
          </a:p>
        </p:txBody>
      </p:sp>
      <p:sp>
        <p:nvSpPr>
          <p:cNvPr id="240" name="Google Shape;240;g3b874167b9a_0_662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g3b874167b9a_0_662"/>
          <p:cNvSpPr txBox="1"/>
          <p:nvPr>
            <p:ph idx="1" type="body"/>
          </p:nvPr>
        </p:nvSpPr>
        <p:spPr>
          <a:xfrm>
            <a:off x="272375" y="1447974"/>
            <a:ext cx="11405400" cy="4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5154"/>
              <a:t>Model Validation</a:t>
            </a:r>
            <a:endParaRPr b="1"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Verify the model looks at clinically relevant regions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Check if it's using shortcuts or artifacts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Ensure it focuses on the optic disc for glaucoma</a:t>
            </a:r>
            <a:endParaRPr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5154"/>
              <a:t>Trust and Transparency</a:t>
            </a:r>
            <a:endParaRPr b="1"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Show doctors what the AI is "seeing"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Build confidence in predictions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Meet explainability requirements</a:t>
            </a:r>
            <a:endParaRPr sz="5154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874167b9a_0_669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 Why is GradCAM Important?</a:t>
            </a:r>
            <a:endParaRPr/>
          </a:p>
        </p:txBody>
      </p:sp>
      <p:sp>
        <p:nvSpPr>
          <p:cNvPr id="247" name="Google Shape;247;g3b874167b9a_0_669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g3b874167b9a_0_669"/>
          <p:cNvSpPr txBox="1"/>
          <p:nvPr>
            <p:ph idx="1" type="body"/>
          </p:nvPr>
        </p:nvSpPr>
        <p:spPr>
          <a:xfrm>
            <a:off x="272375" y="1447974"/>
            <a:ext cx="11405400" cy="4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5154"/>
              <a:t>Clinical Insights</a:t>
            </a:r>
            <a:endParaRPr b="1"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154"/>
          </a:p>
          <a:p>
            <a:pPr indent="-40860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Compare model attention with expert knowledge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Discover if CNN found novel patterns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Validate medical relevance of predictions</a:t>
            </a:r>
            <a:endParaRPr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154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5154"/>
              <a:t>Error Analysis</a:t>
            </a:r>
            <a:endParaRPr b="1" sz="5154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154"/>
          </a:p>
          <a:p>
            <a:pPr indent="-40860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Understand why the model makes mistakes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Identify biases in the model</a:t>
            </a:r>
            <a:endParaRPr sz="5154"/>
          </a:p>
          <a:p>
            <a:pPr indent="-40860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 sz="5154"/>
              <a:t>Find problematic images or patterns</a:t>
            </a:r>
            <a:endParaRPr sz="5154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8d9e80147_0_1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Final scheme for our project</a:t>
            </a:r>
            <a:endParaRPr/>
          </a:p>
        </p:txBody>
      </p:sp>
      <p:sp>
        <p:nvSpPr>
          <p:cNvPr id="254" name="Google Shape;254;g3b8d9e80147_0_1"/>
          <p:cNvSpPr txBox="1"/>
          <p:nvPr>
            <p:ph idx="12" type="sldNum"/>
          </p:nvPr>
        </p:nvSpPr>
        <p:spPr>
          <a:xfrm>
            <a:off x="11170994" y="659142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g3b8d9e80147_0_1"/>
          <p:cNvSpPr/>
          <p:nvPr/>
        </p:nvSpPr>
        <p:spPr>
          <a:xfrm>
            <a:off x="4001700" y="1892800"/>
            <a:ext cx="4189800" cy="1344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for Glaucoma Classification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b8d9e80147_0_1"/>
          <p:cNvSpPr/>
          <p:nvPr/>
        </p:nvSpPr>
        <p:spPr>
          <a:xfrm>
            <a:off x="1629438" y="4466900"/>
            <a:ext cx="4189800" cy="1344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Surrogate models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b8d9e80147_0_1"/>
          <p:cNvSpPr/>
          <p:nvPr/>
        </p:nvSpPr>
        <p:spPr>
          <a:xfrm>
            <a:off x="6373963" y="4466900"/>
            <a:ext cx="4189800" cy="1344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GradCam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g3b8d9e80147_0_1"/>
          <p:cNvCxnSpPr>
            <a:stCxn id="256" idx="0"/>
          </p:cNvCxnSpPr>
          <p:nvPr/>
        </p:nvCxnSpPr>
        <p:spPr>
          <a:xfrm flipH="1" rot="10800000">
            <a:off x="3724338" y="3253700"/>
            <a:ext cx="1082400" cy="12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g3b8d9e80147_0_1"/>
          <p:cNvCxnSpPr>
            <a:stCxn id="257" idx="0"/>
          </p:cNvCxnSpPr>
          <p:nvPr/>
        </p:nvCxnSpPr>
        <p:spPr>
          <a:xfrm rot="10800000">
            <a:off x="7450063" y="3253700"/>
            <a:ext cx="1018800" cy="12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g3b8d9e80147_0_1"/>
          <p:cNvSpPr txBox="1"/>
          <p:nvPr/>
        </p:nvSpPr>
        <p:spPr>
          <a:xfrm>
            <a:off x="4078350" y="5987910"/>
            <a:ext cx="403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Explainability mechanisms</a:t>
            </a:r>
            <a:endParaRPr sz="2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title"/>
          </p:nvPr>
        </p:nvSpPr>
        <p:spPr>
          <a:xfrm>
            <a:off x="0" y="1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874167b9a_0_246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Fundus images</a:t>
            </a:r>
            <a:endParaRPr/>
          </a:p>
        </p:txBody>
      </p:sp>
      <p:pic>
        <p:nvPicPr>
          <p:cNvPr id="100" name="Google Shape;100;g3b874167b9a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00" y="1379474"/>
            <a:ext cx="7222552" cy="34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b874167b9a_0_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1825" y="4542449"/>
            <a:ext cx="3384599" cy="1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874167b9a_0_436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Task</a:t>
            </a:r>
            <a:endParaRPr/>
          </a:p>
        </p:txBody>
      </p:sp>
      <p:sp>
        <p:nvSpPr>
          <p:cNvPr id="108" name="Google Shape;108;g3b874167b9a_0_436"/>
          <p:cNvSpPr txBox="1"/>
          <p:nvPr>
            <p:ph idx="1" type="body"/>
          </p:nvPr>
        </p:nvSpPr>
        <p:spPr>
          <a:xfrm>
            <a:off x="569201" y="1285875"/>
            <a:ext cx="10890300" cy="50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 have to train a machine learning model capable of classifying retinal images to distinguish between healthy and glaucomatous eyes.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Also, we have to use some explainability mechanism on this model.  Some of the main challenges of this task include: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High variability between patients' eyes.</a:t>
            </a:r>
            <a:endParaRPr/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Low-quality or noisy retinal images.</a:t>
            </a:r>
            <a:endParaRPr/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Visual similarities between healthy and glaucomatous optic nerves, especially when glaucoma is in an early stage.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874167b9a_0_499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de-DE"/>
              <a:t>Diagnosis of glaucoma using convolutional neural networks</a:t>
            </a:r>
            <a:endParaRPr/>
          </a:p>
        </p:txBody>
      </p:sp>
      <p:pic>
        <p:nvPicPr>
          <p:cNvPr id="115" name="Google Shape;115;g3b874167b9a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713" y="3409275"/>
            <a:ext cx="7981272" cy="24557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6" name="Google Shape;116;g3b874167b9a_0_499"/>
          <p:cNvSpPr txBox="1"/>
          <p:nvPr/>
        </p:nvSpPr>
        <p:spPr>
          <a:xfrm>
            <a:off x="2023722" y="5865055"/>
            <a:ext cx="5659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250" lIns="120250" spcFirstLastPara="1" rIns="120250" wrap="square" tIns="120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2"/>
              <a:buFont typeface="Arial"/>
              <a:buNone/>
            </a:pPr>
            <a:r>
              <a:rPr b="0" i="0" lang="de-DE" sz="105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https://commons.wikimedia.org/wiki/File:Typical_cnn.png </a:t>
            </a:r>
            <a:endParaRPr b="0" i="0" sz="1052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g3b874167b9a_0_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838" y="4125139"/>
            <a:ext cx="1296691" cy="129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g3b874167b9a_0_499"/>
          <p:cNvCxnSpPr/>
          <p:nvPr/>
        </p:nvCxnSpPr>
        <p:spPr>
          <a:xfrm rot="10800000">
            <a:off x="3103637" y="4889823"/>
            <a:ext cx="372900" cy="63600"/>
          </a:xfrm>
          <a:prstGeom prst="straightConnector1">
            <a:avLst/>
          </a:prstGeom>
          <a:noFill/>
          <a:ln cap="flat" cmpd="sng" w="230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" name="Google Shape;119;g3b874167b9a_0_499"/>
          <p:cNvCxnSpPr/>
          <p:nvPr/>
        </p:nvCxnSpPr>
        <p:spPr>
          <a:xfrm flipH="1">
            <a:off x="3087437" y="5294799"/>
            <a:ext cx="389100" cy="39600"/>
          </a:xfrm>
          <a:prstGeom prst="straightConnector1">
            <a:avLst/>
          </a:prstGeom>
          <a:noFill/>
          <a:ln cap="flat" cmpd="sng" w="230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g3b874167b9a_0_499"/>
          <p:cNvSpPr/>
          <p:nvPr/>
        </p:nvSpPr>
        <p:spPr>
          <a:xfrm>
            <a:off x="2698529" y="4874021"/>
            <a:ext cx="412800" cy="468300"/>
          </a:xfrm>
          <a:prstGeom prst="rect">
            <a:avLst/>
          </a:prstGeom>
          <a:noFill/>
          <a:ln cap="flat" cmpd="sng" w="230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650" lIns="73650" spcFirstLastPara="1" rIns="73650" wrap="square" tIns="73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3b874167b9a_0_499"/>
          <p:cNvSpPr txBox="1"/>
          <p:nvPr>
            <p:ph idx="1" type="body"/>
          </p:nvPr>
        </p:nvSpPr>
        <p:spPr>
          <a:xfrm>
            <a:off x="569200" y="1285875"/>
            <a:ext cx="10890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Convolutional Neural Networks (CNNs) offer a powerful solution for image classification tasks. By training a CNN on a large set of labeled retinal images, the network can automatically learn to extract relevant features and differentiate between healthy and glaucomatous cases.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874167b9a_0_511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de-DE"/>
              <a:t>Diagnosis of glaucoma using convolutional neural networks</a:t>
            </a:r>
            <a:endParaRPr/>
          </a:p>
        </p:txBody>
      </p:sp>
      <p:sp>
        <p:nvSpPr>
          <p:cNvPr id="128" name="Google Shape;128;g3b874167b9a_0_511"/>
          <p:cNvSpPr txBox="1"/>
          <p:nvPr>
            <p:ph idx="1" type="body"/>
          </p:nvPr>
        </p:nvSpPr>
        <p:spPr>
          <a:xfrm>
            <a:off x="569200" y="1285875"/>
            <a:ext cx="10890300" cy="5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016"/>
              <a:t>Key advantages of using CNNs:</a:t>
            </a:r>
            <a:endParaRPr b="1" sz="3016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Automatic feature extraction.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High potential accuracy.</a:t>
            </a:r>
            <a:endParaRPr/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Fast image classification once trained.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016"/>
              <a:t>Challenges and Limitations</a:t>
            </a:r>
            <a:endParaRPr b="1" sz="3016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Risk of overfitting, espe</a:t>
            </a:r>
            <a:r>
              <a:rPr lang="de-DE"/>
              <a:t>c</a:t>
            </a:r>
            <a:r>
              <a:rPr lang="de-DE"/>
              <a:t>ially with small datasets.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Limited interpretability of the models (“black box” problem).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-DE"/>
              <a:t>Need for extensive clinical validation to ensure real-world reliability.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874167b9a_0_574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Dataset</a:t>
            </a:r>
            <a:endParaRPr/>
          </a:p>
        </p:txBody>
      </p:sp>
      <p:sp>
        <p:nvSpPr>
          <p:cNvPr id="135" name="Google Shape;135;g3b874167b9a_0_574"/>
          <p:cNvSpPr txBox="1"/>
          <p:nvPr>
            <p:ph idx="1" type="body"/>
          </p:nvPr>
        </p:nvSpPr>
        <p:spPr>
          <a:xfrm>
            <a:off x="569200" y="1285875"/>
            <a:ext cx="10944300" cy="50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hlink"/>
                </a:solidFill>
                <a:hlinkClick r:id="rId3"/>
              </a:rPr>
              <a:t>RIM‑ONE DL</a:t>
            </a:r>
            <a:r>
              <a:rPr lang="de-DE"/>
              <a:t> (Retinal IMage database for Optic Nerve Evaluation – Deep Learning edition) is a unified version (2020) of the original RIM‑ONE datasets (v1, v2, v3), optimized for deep-learning tasks in glaucoma detection. 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485 retinal fundus photos</a:t>
            </a:r>
            <a:endParaRPr b="1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313 labeled normal</a:t>
            </a:r>
            <a:endParaRPr/>
          </a:p>
          <a:p>
            <a:pPr indent="-4064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e-DE"/>
              <a:t>172 labeled glaucoma-positive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6" name="Google Shape;136;g3b874167b9a_0_574"/>
          <p:cNvSpPr/>
          <p:nvPr/>
        </p:nvSpPr>
        <p:spPr>
          <a:xfrm>
            <a:off x="3300884" y="5862791"/>
            <a:ext cx="8286900" cy="630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b874167b9a_0_574"/>
          <p:cNvSpPr txBox="1"/>
          <p:nvPr/>
        </p:nvSpPr>
        <p:spPr>
          <a:xfrm>
            <a:off x="3300884" y="5862791"/>
            <a:ext cx="82869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Note: We will use the random partition of the dataset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874167b9a_0_639"/>
          <p:cNvSpPr txBox="1"/>
          <p:nvPr>
            <p:ph type="title"/>
          </p:nvPr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de-DE"/>
              <a:t>Competition</a:t>
            </a:r>
            <a:endParaRPr/>
          </a:p>
        </p:txBody>
      </p:sp>
      <p:sp>
        <p:nvSpPr>
          <p:cNvPr id="144" name="Google Shape;144;g3b874167b9a_0_639"/>
          <p:cNvSpPr txBox="1"/>
          <p:nvPr>
            <p:ph idx="1" type="body"/>
          </p:nvPr>
        </p:nvSpPr>
        <p:spPr>
          <a:xfrm>
            <a:off x="569200" y="1285875"/>
            <a:ext cx="10944300" cy="50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Your model must be implemented in </a:t>
            </a:r>
            <a:r>
              <a:rPr b="1" lang="de-DE"/>
              <a:t>Pytorch</a:t>
            </a:r>
            <a:r>
              <a:rPr lang="de-DE"/>
              <a:t> and will be evaluated on a secret test set using the following metrics: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Balanced Accuracy</a:t>
            </a:r>
            <a:r>
              <a:rPr lang="de-DE"/>
              <a:t>: Overall correctness for </a:t>
            </a:r>
            <a:r>
              <a:rPr lang="de-DE"/>
              <a:t>imbalanced datasets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Accuracy</a:t>
            </a:r>
            <a:r>
              <a:rPr lang="de-DE"/>
              <a:t>: Overall correctness 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Precision</a:t>
            </a:r>
            <a:r>
              <a:rPr lang="de-DE"/>
              <a:t>: Of positive predictions (glaucoma), how many are correct?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Recall (Sensitivity)</a:t>
            </a:r>
            <a:r>
              <a:rPr lang="de-DE"/>
              <a:t>: Of actual glaucoma cases, how many did we catch?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Specificity</a:t>
            </a:r>
            <a:r>
              <a:rPr lang="de-DE"/>
              <a:t>: Of actual normal cases, how many did we correctly identify? 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F1 Score</a:t>
            </a:r>
            <a:r>
              <a:rPr lang="de-DE"/>
              <a:t>: Harmonic mean of precision and recall </a:t>
            </a:r>
            <a:endParaRPr/>
          </a:p>
          <a:p>
            <a:pPr indent="-39306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-DE"/>
              <a:t>AUC-ROC</a:t>
            </a:r>
            <a:r>
              <a:rPr lang="de-DE"/>
              <a:t>: Area under the ROC curve 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Ranking:</a:t>
            </a:r>
            <a:r>
              <a:rPr lang="de-DE"/>
              <a:t> Final ranking will be based primarily on Balanced Accuracy, with F1-Score as tiebreaker.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5" name="Google Shape;145;g3b874167b9a_0_639"/>
          <p:cNvSpPr/>
          <p:nvPr/>
        </p:nvSpPr>
        <p:spPr>
          <a:xfrm>
            <a:off x="643475" y="5862800"/>
            <a:ext cx="10944300" cy="906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b874167b9a_0_639"/>
          <p:cNvSpPr txBox="1"/>
          <p:nvPr/>
        </p:nvSpPr>
        <p:spPr>
          <a:xfrm>
            <a:off x="643475" y="5764275"/>
            <a:ext cx="109443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Note: the models will be submitted </a:t>
            </a:r>
            <a:r>
              <a:rPr lang="de-D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following</a:t>
            </a:r>
            <a:r>
              <a:rPr lang="de-D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instructions detailed in the virtual campus.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0" y="1"/>
            <a:ext cx="12193200" cy="1044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360000" spcFirstLastPara="1" rIns="900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DE"/>
              <a:t>Building Interpretable Surrogate Models for CNNs</a:t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11170994" y="6591424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93300" y="2679250"/>
            <a:ext cx="114054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4400"/>
              <a:t>Glaucoma Detection via Morphological Feature Approximation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2020-12-08T18:34:50Z</dcterms:created>
  <dc:creator>Rui Lopes</dc:creator>
</cp:coreProperties>
</file>